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pos="3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B9C8"/>
    <a:srgbClr val="555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>
        <p:guide orient="horz" pos="255"/>
        <p:guide pos="3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VA - Céline DE MANAS" userId="7cd3100a-5caa-44d0-b12c-b88fa1b79116" providerId="ADAL" clId="{CEFF1AA5-D608-4C29-B74D-25FF1DF1A26A}"/>
    <pc:docChg chg="custSel modSld">
      <pc:chgData name="CCVA - Céline DE MANAS" userId="7cd3100a-5caa-44d0-b12c-b88fa1b79116" providerId="ADAL" clId="{CEFF1AA5-D608-4C29-B74D-25FF1DF1A26A}" dt="2024-03-22T15:13:11.957" v="60" actId="20577"/>
      <pc:docMkLst>
        <pc:docMk/>
      </pc:docMkLst>
      <pc:sldChg chg="modSp mod">
        <pc:chgData name="CCVA - Céline DE MANAS" userId="7cd3100a-5caa-44d0-b12c-b88fa1b79116" providerId="ADAL" clId="{CEFF1AA5-D608-4C29-B74D-25FF1DF1A26A}" dt="2024-03-22T13:32:11.088" v="14" actId="20577"/>
        <pc:sldMkLst>
          <pc:docMk/>
          <pc:sldMk cId="3749979725" sldId="256"/>
        </pc:sldMkLst>
        <pc:spChg chg="mod">
          <ac:chgData name="CCVA - Céline DE MANAS" userId="7cd3100a-5caa-44d0-b12c-b88fa1b79116" providerId="ADAL" clId="{CEFF1AA5-D608-4C29-B74D-25FF1DF1A26A}" dt="2024-03-22T13:32:11.088" v="14" actId="20577"/>
          <ac:spMkLst>
            <pc:docMk/>
            <pc:sldMk cId="3749979725" sldId="256"/>
            <ac:spMk id="13" creationId="{5BD29189-5788-F578-6742-8CEF63DC63B4}"/>
          </ac:spMkLst>
        </pc:spChg>
      </pc:sldChg>
      <pc:sldChg chg="modSp mod">
        <pc:chgData name="CCVA - Céline DE MANAS" userId="7cd3100a-5caa-44d0-b12c-b88fa1b79116" providerId="ADAL" clId="{CEFF1AA5-D608-4C29-B74D-25FF1DF1A26A}" dt="2024-03-22T15:13:11.957" v="60" actId="20577"/>
        <pc:sldMkLst>
          <pc:docMk/>
          <pc:sldMk cId="841515418" sldId="259"/>
        </pc:sldMkLst>
        <pc:spChg chg="mod">
          <ac:chgData name="CCVA - Céline DE MANAS" userId="7cd3100a-5caa-44d0-b12c-b88fa1b79116" providerId="ADAL" clId="{CEFF1AA5-D608-4C29-B74D-25FF1DF1A26A}" dt="2024-03-22T15:13:11.957" v="60" actId="20577"/>
          <ac:spMkLst>
            <pc:docMk/>
            <pc:sldMk cId="841515418" sldId="259"/>
            <ac:spMk id="34" creationId="{A2004077-37F3-F327-764A-F2A50A2E0E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796048-7C8E-1F64-9C4A-773985A74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91E5023-053A-516B-B818-05CEA96C1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5D962C-E666-7B54-13E2-6B25F73E8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2B72-EB25-46C3-A007-5AB234AD4286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F7C96A-2EB0-E9FE-7C74-076158FC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1B0B33-0D2B-695E-1701-E0194EB0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E846-9CD0-4353-903F-F9A884235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75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A12895-FB65-A042-644F-0968EE3A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578BAA-255F-2C8A-36BD-CF47C0CA6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D566C7-0048-1FB4-0511-402CEDC1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2B72-EB25-46C3-A007-5AB234AD4286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CAE78F-7FF1-F0ED-C56C-D9926C8C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D6FE06-6347-4DE4-7B1C-EE2F8A95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E846-9CD0-4353-903F-F9A884235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54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24F7A2D-FF2C-F3C0-BDF7-B5C9A50A7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27BE19F-F54D-AB2B-729C-F1BCFBF27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429F21-737A-D49F-ED9C-C8E05667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2B72-EB25-46C3-A007-5AB234AD4286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520889-8487-DC55-78AA-BC642F35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504587-5AE5-ADDD-0BD8-59FE1273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E846-9CD0-4353-903F-F9A884235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57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C81AAF-2406-EFCE-F6B2-ACA78D04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5BCE3C-F01C-D491-1E62-9D8BC24E4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B3D579-0E77-0F5F-7573-75DC2C1B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2B72-EB25-46C3-A007-5AB234AD4286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9739B9-F161-A6E5-6922-3B127169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18580C-6D4A-D1D2-B163-9FB26245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E846-9CD0-4353-903F-F9A884235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10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107A4D-4AEC-BA49-4AD5-3E56B0E9E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968CCB-6833-41CF-940D-2546505D8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A02B1-5DA1-6BFF-0D97-F9B9E5782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2B72-EB25-46C3-A007-5AB234AD4286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5D1D61-69E5-28C0-D6BC-5BB26DA97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2AFD23-D05E-5739-A824-CEB920071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E846-9CD0-4353-903F-F9A884235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71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78CA35-BE5D-72FE-AF61-AA4B2C32C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D7B324-7799-2022-7BD0-AC901D61F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56F951-3D55-9DE2-3D30-040D7D631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E6FC1A-37CD-7481-5322-159465421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2B72-EB25-46C3-A007-5AB234AD4286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6ECE73-FCD4-AFE7-EF54-4C42B1FF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F0F548-5533-59B5-FB07-39CD93650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E846-9CD0-4353-903F-F9A884235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41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F9008-4427-5CD6-9CC7-1C185F726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50D7EF-37D4-D43E-0D44-49E5E27E4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4F496D-1C07-F2E5-0408-589443261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E3B294-4FB4-EC8F-1925-25493CDCC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B8DF349-3FE0-D37E-4FC6-501384617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93191E-8AB0-DD6B-EFAB-66224B04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2B72-EB25-46C3-A007-5AB234AD4286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370D2DD-895B-76E8-19AF-1EE58FF6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1A88CBE-9F59-3ABE-E536-3D2C865B6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E846-9CD0-4353-903F-F9A884235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63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F75F5-A6CF-7E0E-91F9-D5B09F07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C342DD8-368D-85D1-5128-0DDBC6903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2B72-EB25-46C3-A007-5AB234AD4286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6117107-1F9A-855F-0EEA-A7DD30526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4E7613D-B939-E9C3-F8EE-0734AE00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E846-9CD0-4353-903F-F9A884235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078B5D-2641-F79F-8530-F8B295C38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2B72-EB25-46C3-A007-5AB234AD4286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84F85EF-CE65-E363-FC19-E11F83F9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689059-43F0-E3AB-FD83-6FB5F23A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E846-9CD0-4353-903F-F9A884235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16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8BE809-D356-011A-561B-DD9F3BA1D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AD5FE5-C507-D267-6D95-7D84D82BE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82651C-BD59-1A76-630F-68615AB0E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CAAFA0-42B6-D959-B1EF-275C1A3D3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2B72-EB25-46C3-A007-5AB234AD4286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111E31-630B-1204-A8DE-E9B5644D3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991999-2DD8-0C3E-BCAD-09CA0AF5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E846-9CD0-4353-903F-F9A884235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62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E92F2B-F01F-E56E-54D8-A76E000B0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CEF29D2-B1BB-3A3C-D8A6-AB30A5C24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2BBFB9-DE17-D8D6-194D-6D07D79F7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37550E-65DA-CB9C-AB3B-BDF53086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2B72-EB25-46C3-A007-5AB234AD4286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10D581-B2EF-696B-7317-D919E0499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081AF1-643E-7DE6-AFC3-7ED4D688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E846-9CD0-4353-903F-F9A884235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34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20D6EB3-A8C0-A3B8-40D7-C10230939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0FE5A4-FBC1-38FE-8C4F-10A883B5C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198C94-BAAE-5B91-52C4-A656AF44B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A2B72-EB25-46C3-A007-5AB234AD4286}" type="datetimeFigureOut">
              <a:rPr lang="fr-FR" smtClean="0"/>
              <a:t>22/03/2024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84D390-C37E-483A-9347-696B1B8EC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0658FA-701A-68E2-D09D-BBD501FCE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6E846-9CD0-4353-903F-F9A8842353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67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pixabay.com/fr/soleil-heureux-or-jaune-rayons-47083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C58ADA7-7A09-A0A6-E7C5-D2E84FA500C1}"/>
              </a:ext>
            </a:extLst>
          </p:cNvPr>
          <p:cNvSpPr/>
          <p:nvPr/>
        </p:nvSpPr>
        <p:spPr>
          <a:xfrm>
            <a:off x="0" y="2156891"/>
            <a:ext cx="3978687" cy="3392355"/>
          </a:xfrm>
          <a:prstGeom prst="rect">
            <a:avLst/>
          </a:prstGeom>
          <a:solidFill>
            <a:srgbClr val="23B9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EEF9D7-AD34-26BA-0122-92E17C90358F}"/>
              </a:ext>
            </a:extLst>
          </p:cNvPr>
          <p:cNvSpPr/>
          <p:nvPr/>
        </p:nvSpPr>
        <p:spPr>
          <a:xfrm>
            <a:off x="3978687" y="2156891"/>
            <a:ext cx="4035287" cy="3392355"/>
          </a:xfrm>
          <a:prstGeom prst="rect">
            <a:avLst/>
          </a:prstGeom>
          <a:solidFill>
            <a:srgbClr val="5550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55CEA554-133D-4DB5-0732-745821794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661" y="383235"/>
            <a:ext cx="2100470" cy="124184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3F6259B2-F357-E523-1F1B-2CB7D21CA4C5}"/>
              </a:ext>
            </a:extLst>
          </p:cNvPr>
          <p:cNvSpPr txBox="1"/>
          <p:nvPr/>
        </p:nvSpPr>
        <p:spPr>
          <a:xfrm>
            <a:off x="407365" y="3280841"/>
            <a:ext cx="33130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Gotham Rounded Bold" panose="02000000000000000000" pitchFamily="50" charset="0"/>
              </a:rPr>
              <a:t>OFFRE D’EMPLOI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Gotham Rounded Bold" panose="02000000000000000000" pitchFamily="50" charset="0"/>
              </a:rPr>
              <a:t>JOBS D’ÉTÉ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CEFA3E6-0A32-C155-004F-7E992B3B0188}"/>
              </a:ext>
            </a:extLst>
          </p:cNvPr>
          <p:cNvSpPr txBox="1"/>
          <p:nvPr/>
        </p:nvSpPr>
        <p:spPr>
          <a:xfrm>
            <a:off x="4184374" y="2572802"/>
            <a:ext cx="331304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DIN Pro Regular"/>
              </a:rPr>
              <a:t>MAÎTRE-NAGEUR</a:t>
            </a:r>
          </a:p>
          <a:p>
            <a:pPr algn="ctr"/>
            <a:r>
              <a:rPr lang="fr-FR" sz="3200" dirty="0">
                <a:solidFill>
                  <a:schemeClr val="bg1"/>
                </a:solidFill>
                <a:latin typeface="DIN Pro Regular"/>
              </a:rPr>
              <a:t>SAUVETEUR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BD29189-5788-F578-6742-8CEF63DC63B4}"/>
              </a:ext>
            </a:extLst>
          </p:cNvPr>
          <p:cNvSpPr txBox="1"/>
          <p:nvPr/>
        </p:nvSpPr>
        <p:spPr>
          <a:xfrm>
            <a:off x="4012096" y="3966891"/>
            <a:ext cx="3657599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DIN Pro Regular"/>
                <a:cs typeface="DIN Pro Regular" panose="020B0504020101020102" pitchFamily="34" charset="0"/>
              </a:rPr>
              <a:t>JUILLET-AOUT</a:t>
            </a:r>
          </a:p>
          <a:p>
            <a:pPr algn="ctr"/>
            <a:r>
              <a:rPr lang="fr-FR" sz="2000" dirty="0">
                <a:solidFill>
                  <a:schemeClr val="bg1"/>
                </a:solidFill>
                <a:latin typeface="DIN Pro Regular"/>
                <a:cs typeface="DIN Pro Regular" panose="020B0504020101020102" pitchFamily="34" charset="0"/>
              </a:rPr>
              <a:t>CDD 2 MOIS</a:t>
            </a:r>
          </a:p>
          <a:p>
            <a:pPr algn="ctr"/>
            <a:r>
              <a:rPr lang="fr-FR" sz="2000" dirty="0">
                <a:solidFill>
                  <a:schemeClr val="bg1"/>
                </a:solidFill>
                <a:latin typeface="DIN Pro Regular"/>
                <a:cs typeface="DIN Pro Regular" panose="020B0504020101020102" pitchFamily="34" charset="0"/>
              </a:rPr>
              <a:t>Deux postes à pourvoir</a:t>
            </a:r>
          </a:p>
          <a:p>
            <a:pPr algn="ctr"/>
            <a:r>
              <a:rPr lang="fr-FR" sz="2000" dirty="0">
                <a:solidFill>
                  <a:schemeClr val="bg1"/>
                </a:solidFill>
                <a:latin typeface="DIN Pro Regular"/>
                <a:cs typeface="DIN Pro Regular" panose="020B0504020101020102" pitchFamily="34" charset="0"/>
              </a:rPr>
              <a:t>MNS ou BNSSA</a:t>
            </a:r>
          </a:p>
          <a:p>
            <a:endParaRPr lang="fr-FR" sz="1600" dirty="0">
              <a:solidFill>
                <a:schemeClr val="bg1"/>
              </a:solidFill>
              <a:latin typeface="DIN Pro Regular" panose="020B0504020101020102" pitchFamily="34" charset="0"/>
              <a:cs typeface="DIN Pro Regular" panose="020B0504020101020102" pitchFamily="34" charset="0"/>
            </a:endParaRPr>
          </a:p>
        </p:txBody>
      </p:sp>
      <p:pic>
        <p:nvPicPr>
          <p:cNvPr id="6" name="Picture 2" descr="Résultat d’images pour CENTRE AQUATIQUE DU MOREL">
            <a:extLst>
              <a:ext uri="{FF2B5EF4-FFF2-40B4-BE49-F238E27FC236}">
                <a16:creationId xmlns:a16="http://schemas.microsoft.com/office/drawing/2014/main" id="{48A14AA4-88A5-E6BF-D74D-93FBEC55E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74" y="2156891"/>
            <a:ext cx="4178026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ésultat d’images pour CENTRE AQUATIQUE DU MOREL">
            <a:extLst>
              <a:ext uri="{FF2B5EF4-FFF2-40B4-BE49-F238E27FC236}">
                <a16:creationId xmlns:a16="http://schemas.microsoft.com/office/drawing/2014/main" id="{168A5398-726B-53F5-BB1E-43E72EBD9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74" y="4398208"/>
            <a:ext cx="2260898" cy="115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Résultat d’images pour CENTRE AQUATIQUE DU MOREL">
            <a:extLst>
              <a:ext uri="{FF2B5EF4-FFF2-40B4-BE49-F238E27FC236}">
                <a16:creationId xmlns:a16="http://schemas.microsoft.com/office/drawing/2014/main" id="{F3A41433-F9B6-73EF-FD3B-5A56EF566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871" y="4404791"/>
            <a:ext cx="1917129" cy="115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A075AAC-BC7E-7CA0-9BE2-7D50274F9F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497278" y="62037"/>
            <a:ext cx="2453718" cy="208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7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84931A-F200-1CA0-EE20-73321137898A}"/>
              </a:ext>
            </a:extLst>
          </p:cNvPr>
          <p:cNvSpPr/>
          <p:nvPr/>
        </p:nvSpPr>
        <p:spPr>
          <a:xfrm>
            <a:off x="0" y="1158708"/>
            <a:ext cx="3727318" cy="733585"/>
          </a:xfrm>
          <a:prstGeom prst="rect">
            <a:avLst/>
          </a:prstGeom>
          <a:solidFill>
            <a:srgbClr val="5550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8AA5992-B074-6FE5-28CC-1EE04A91B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147" y="4924425"/>
            <a:ext cx="2376609" cy="21240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3CF6C2C-E666-3B77-480F-9B64F26586F8}"/>
              </a:ext>
            </a:extLst>
          </p:cNvPr>
          <p:cNvSpPr/>
          <p:nvPr/>
        </p:nvSpPr>
        <p:spPr>
          <a:xfrm>
            <a:off x="0" y="-1"/>
            <a:ext cx="412789" cy="406401"/>
          </a:xfrm>
          <a:prstGeom prst="rect">
            <a:avLst/>
          </a:prstGeom>
          <a:solidFill>
            <a:srgbClr val="23B9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782B5CD-D58C-5556-18F2-4A81F160538D}"/>
              </a:ext>
            </a:extLst>
          </p:cNvPr>
          <p:cNvSpPr txBox="1"/>
          <p:nvPr/>
        </p:nvSpPr>
        <p:spPr>
          <a:xfrm>
            <a:off x="210727" y="1325445"/>
            <a:ext cx="347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Gotham Rounded Bold" panose="02000000000000000000" pitchFamily="50" charset="0"/>
              </a:rPr>
              <a:t>MISSIONS PRINCIPALES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C01F695-5F8B-D4EE-B1FC-FEF3726B9948}"/>
              </a:ext>
            </a:extLst>
          </p:cNvPr>
          <p:cNvSpPr txBox="1"/>
          <p:nvPr/>
        </p:nvSpPr>
        <p:spPr>
          <a:xfrm>
            <a:off x="412789" y="146283"/>
            <a:ext cx="808764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b="0" i="0" u="none" strike="noStrike" baseline="0" dirty="0">
                <a:solidFill>
                  <a:srgbClr val="555046"/>
                </a:solidFill>
                <a:latin typeface="DINPro"/>
              </a:rPr>
              <a:t>La Communauté de Communes des Vallées d’Aigueblanche recrute pour</a:t>
            </a:r>
            <a:r>
              <a:rPr lang="fr-FR" dirty="0">
                <a:solidFill>
                  <a:srgbClr val="555046"/>
                </a:solidFill>
                <a:latin typeface="DINPro"/>
              </a:rPr>
              <a:t> le </a:t>
            </a:r>
            <a:r>
              <a:rPr lang="fr-FR" b="1" dirty="0">
                <a:solidFill>
                  <a:srgbClr val="555046"/>
                </a:solidFill>
                <a:latin typeface="DINPro"/>
              </a:rPr>
              <a:t>Centre Aquatique du Morel</a:t>
            </a:r>
            <a:endParaRPr lang="fr-FR" b="1" dirty="0">
              <a:solidFill>
                <a:srgbClr val="555046"/>
              </a:solidFill>
              <a:latin typeface="DINPro" panose="020B0504020101020102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F4ABA14-3A16-F67B-18D6-9DFFABBA4426}"/>
              </a:ext>
            </a:extLst>
          </p:cNvPr>
          <p:cNvSpPr txBox="1"/>
          <p:nvPr/>
        </p:nvSpPr>
        <p:spPr>
          <a:xfrm>
            <a:off x="1215045" y="2200773"/>
            <a:ext cx="8481046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600" dirty="0">
                <a:solidFill>
                  <a:srgbClr val="555046"/>
                </a:solidFill>
                <a:latin typeface="DINPro"/>
              </a:rPr>
              <a:t> </a:t>
            </a:r>
            <a:r>
              <a:rPr lang="fr-FR" sz="1600" b="0" i="0" u="none" strike="noStrike" baseline="0" dirty="0">
                <a:solidFill>
                  <a:srgbClr val="555046"/>
                </a:solidFill>
                <a:latin typeface="DINPro"/>
                <a:sym typeface="Wingdings 2" panose="05020102010507070707" pitchFamily="18" charset="2"/>
              </a:rPr>
              <a:t> </a:t>
            </a:r>
            <a:r>
              <a:rPr lang="fr-FR" sz="1600" b="0" i="0" u="none" strike="noStrike" baseline="0" dirty="0">
                <a:solidFill>
                  <a:srgbClr val="23B9C8"/>
                </a:solidFill>
                <a:latin typeface="Gotham Rounded Medium"/>
              </a:rPr>
              <a:t>Accueil et surveillance</a:t>
            </a:r>
            <a:endParaRPr lang="fr-FR" sz="1600" dirty="0">
              <a:solidFill>
                <a:srgbClr val="23B9C8"/>
              </a:solidFill>
              <a:latin typeface="Gotham Rounded Medium"/>
            </a:endParaRPr>
          </a:p>
          <a:p>
            <a:endParaRPr lang="fr-FR" sz="1600" dirty="0">
              <a:solidFill>
                <a:srgbClr val="23B9C8"/>
              </a:solidFill>
              <a:latin typeface="Gotham Rounded Medium"/>
            </a:endParaRPr>
          </a:p>
          <a:p>
            <a:r>
              <a:rPr lang="fr-FR" sz="1600" dirty="0">
                <a:solidFill>
                  <a:srgbClr val="23B9C8"/>
                </a:solidFill>
                <a:latin typeface="Gotham Rounded Medium"/>
              </a:rPr>
              <a:t>	</a:t>
            </a:r>
            <a:r>
              <a:rPr lang="fr-FR" dirty="0">
                <a:solidFill>
                  <a:srgbClr val="555046"/>
                </a:solidFill>
                <a:latin typeface="DINPro"/>
              </a:rPr>
              <a:t>- Appliquer et faire appliquer le règlement intérieur, respect des règles 	d’hygiène et de sécurité</a:t>
            </a:r>
          </a:p>
          <a:p>
            <a:r>
              <a:rPr lang="fr-FR" dirty="0">
                <a:solidFill>
                  <a:srgbClr val="555046"/>
                </a:solidFill>
                <a:latin typeface="DINPro"/>
              </a:rPr>
              <a:t>	- Organiser et conduire des séances d’activités aquatiques,</a:t>
            </a:r>
          </a:p>
          <a:p>
            <a:r>
              <a:rPr lang="fr-FR" dirty="0">
                <a:solidFill>
                  <a:srgbClr val="555046"/>
                </a:solidFill>
                <a:latin typeface="DINPro"/>
              </a:rPr>
              <a:t>	- Intervenir dans le cadre du projet éducatif,</a:t>
            </a:r>
          </a:p>
          <a:p>
            <a:r>
              <a:rPr lang="fr-FR" dirty="0">
                <a:solidFill>
                  <a:srgbClr val="555046"/>
                </a:solidFill>
                <a:latin typeface="DINPro"/>
              </a:rPr>
              <a:t>	- Surveiller le public,</a:t>
            </a:r>
          </a:p>
          <a:p>
            <a:r>
              <a:rPr lang="fr-FR" dirty="0">
                <a:solidFill>
                  <a:srgbClr val="555046"/>
                </a:solidFill>
                <a:latin typeface="DINPro"/>
              </a:rPr>
              <a:t>	- Détecter les anomalies de fonctionnement du matériel et effectuer les 	opérations de maintenance,</a:t>
            </a:r>
          </a:p>
          <a:p>
            <a:r>
              <a:rPr lang="fr-FR" dirty="0">
                <a:solidFill>
                  <a:srgbClr val="555046"/>
                </a:solidFill>
                <a:latin typeface="DINPro"/>
              </a:rPr>
              <a:t>	- Veiller à la qualité de l’eau,</a:t>
            </a:r>
          </a:p>
          <a:p>
            <a:r>
              <a:rPr lang="fr-FR" dirty="0">
                <a:solidFill>
                  <a:srgbClr val="555046"/>
                </a:solidFill>
                <a:latin typeface="DINPro"/>
              </a:rPr>
              <a:t>	- Participer aux animations.</a:t>
            </a:r>
          </a:p>
          <a:p>
            <a:r>
              <a:rPr lang="fr-FR" sz="1600" dirty="0">
                <a:solidFill>
                  <a:srgbClr val="23B9C8"/>
                </a:solidFill>
                <a:latin typeface="Gotham Rounded Medium"/>
              </a:rPr>
              <a:t>	</a:t>
            </a:r>
          </a:p>
          <a:p>
            <a:endParaRPr lang="fr-FR" sz="1500" dirty="0">
              <a:solidFill>
                <a:srgbClr val="555046"/>
              </a:solidFill>
              <a:latin typeface="DINPro"/>
            </a:endParaRPr>
          </a:p>
          <a:p>
            <a:endParaRPr lang="fr-FR" sz="1500" dirty="0">
              <a:solidFill>
                <a:srgbClr val="555046"/>
              </a:solidFill>
              <a:latin typeface="DINPro"/>
            </a:endParaRPr>
          </a:p>
        </p:txBody>
      </p:sp>
    </p:spTree>
    <p:extLst>
      <p:ext uri="{BB962C8B-B14F-4D97-AF65-F5344CB8AC3E}">
        <p14:creationId xmlns:p14="http://schemas.microsoft.com/office/powerpoint/2010/main" val="237223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84931A-F200-1CA0-EE20-73321137898A}"/>
              </a:ext>
            </a:extLst>
          </p:cNvPr>
          <p:cNvSpPr/>
          <p:nvPr/>
        </p:nvSpPr>
        <p:spPr>
          <a:xfrm>
            <a:off x="0" y="1013499"/>
            <a:ext cx="2489200" cy="733585"/>
          </a:xfrm>
          <a:prstGeom prst="rect">
            <a:avLst/>
          </a:prstGeom>
          <a:solidFill>
            <a:srgbClr val="5550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8AA5992-B074-6FE5-28CC-1EE04A91B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8147" y="4924425"/>
            <a:ext cx="2376609" cy="2124000"/>
          </a:xfr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782B5CD-D58C-5556-18F2-4A81F160538D}"/>
              </a:ext>
            </a:extLst>
          </p:cNvPr>
          <p:cNvSpPr txBox="1"/>
          <p:nvPr/>
        </p:nvSpPr>
        <p:spPr>
          <a:xfrm>
            <a:off x="412789" y="1180236"/>
            <a:ext cx="1435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Gotham Rounded Bold" panose="02000000000000000000" pitchFamily="50" charset="0"/>
              </a:rPr>
              <a:t>PROFIL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F4ABA14-3A16-F67B-18D6-9DFFABBA4426}"/>
              </a:ext>
            </a:extLst>
          </p:cNvPr>
          <p:cNvSpPr txBox="1"/>
          <p:nvPr/>
        </p:nvSpPr>
        <p:spPr>
          <a:xfrm>
            <a:off x="427358" y="2293014"/>
            <a:ext cx="9951721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550" b="0" i="0" u="none" strike="noStrike" baseline="0" dirty="0">
                <a:solidFill>
                  <a:srgbClr val="23B9C8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</a:t>
            </a:r>
            <a:r>
              <a:rPr lang="fr-FR" sz="155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 </a:t>
            </a:r>
            <a:r>
              <a:rPr lang="fr-FR" sz="1550" dirty="0">
                <a:solidFill>
                  <a:srgbClr val="555046"/>
                </a:solidFill>
                <a:latin typeface="DINPro" panose="020B0504020101020102" pitchFamily="34" charset="0"/>
              </a:rPr>
              <a:t>Titulaire du BESSAN ou BPJEPS Activités natation</a:t>
            </a:r>
          </a:p>
          <a:p>
            <a:r>
              <a:rPr lang="fr-FR" sz="1550" b="0" i="0" u="none" strike="noStrike" baseline="0" dirty="0">
                <a:solidFill>
                  <a:srgbClr val="23B9C8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</a:t>
            </a:r>
            <a:r>
              <a:rPr lang="fr-FR" sz="155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 </a:t>
            </a:r>
            <a:r>
              <a:rPr lang="fr-FR" sz="1550" dirty="0">
                <a:solidFill>
                  <a:srgbClr val="555046"/>
                </a:solidFill>
                <a:latin typeface="DINPro" panose="020B0504020101020102" pitchFamily="34" charset="0"/>
              </a:rPr>
              <a:t>Certificat d’aptitude à l’exercice de la profession de M.N.S à jour/ secourisme actualisé</a:t>
            </a:r>
            <a:endParaRPr lang="fr-FR" sz="1550" b="0" i="1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FR" sz="1550" b="0" i="0" u="none" strike="noStrike" baseline="0" dirty="0">
                <a:solidFill>
                  <a:srgbClr val="23B9C8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</a:t>
            </a:r>
            <a:r>
              <a:rPr lang="fr-FR" sz="15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sz="155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</a:rPr>
              <a:t>Ê</a:t>
            </a:r>
            <a:r>
              <a:rPr lang="fr-FR" sz="1550" dirty="0">
                <a:solidFill>
                  <a:srgbClr val="555046"/>
                </a:solidFill>
                <a:latin typeface="DINPro" panose="020B0504020101020102" pitchFamily="34" charset="0"/>
              </a:rPr>
              <a:t>tre rigoureux dans l’application de ses missions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5CCE967-CA03-8CB0-77C3-774C34E25CAB}"/>
              </a:ext>
            </a:extLst>
          </p:cNvPr>
          <p:cNvSpPr txBox="1"/>
          <p:nvPr/>
        </p:nvSpPr>
        <p:spPr>
          <a:xfrm>
            <a:off x="6925468" y="3432649"/>
            <a:ext cx="490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</a:rPr>
              <a:t> </a:t>
            </a:r>
            <a:r>
              <a:rPr lang="fr-FR" dirty="0">
                <a:solidFill>
                  <a:srgbClr val="23B9C8"/>
                </a:solidFill>
                <a:latin typeface="Gotham Rounded Medium" panose="02000000000000000000" pitchFamily="50" charset="0"/>
              </a:rPr>
              <a:t>CANDIDATURE - RENSEIGNEMENTS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2A636D-94E5-912C-A23A-BA7F29649610}"/>
              </a:ext>
            </a:extLst>
          </p:cNvPr>
          <p:cNvSpPr/>
          <p:nvPr/>
        </p:nvSpPr>
        <p:spPr>
          <a:xfrm>
            <a:off x="0" y="4656996"/>
            <a:ext cx="2489200" cy="733585"/>
          </a:xfrm>
          <a:prstGeom prst="rect">
            <a:avLst/>
          </a:prstGeom>
          <a:solidFill>
            <a:srgbClr val="23B9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3B9C8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8256B78-4309-1D05-90C3-8A0532389998}"/>
              </a:ext>
            </a:extLst>
          </p:cNvPr>
          <p:cNvSpPr txBox="1"/>
          <p:nvPr/>
        </p:nvSpPr>
        <p:spPr>
          <a:xfrm>
            <a:off x="232363" y="4845556"/>
            <a:ext cx="2024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Gotham Rounded Bold" panose="02000000000000000000" pitchFamily="50" charset="0"/>
              </a:rPr>
              <a:t>CONDITIONS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44D98B-7FB2-1EAA-CD7C-ACC098ACA8B3}"/>
              </a:ext>
            </a:extLst>
          </p:cNvPr>
          <p:cNvSpPr txBox="1"/>
          <p:nvPr/>
        </p:nvSpPr>
        <p:spPr>
          <a:xfrm>
            <a:off x="412789" y="3392430"/>
            <a:ext cx="536825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550" b="0" i="0" u="none" strike="noStrike" baseline="0" dirty="0">
                <a:solidFill>
                  <a:srgbClr val="23B9C8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</a:t>
            </a:r>
            <a:r>
              <a:rPr lang="fr-FR" sz="155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 </a:t>
            </a:r>
            <a:r>
              <a:rPr lang="fr-FR" sz="1550" dirty="0">
                <a:solidFill>
                  <a:srgbClr val="555046"/>
                </a:solidFill>
                <a:latin typeface="DINPro" panose="020B0504020101020102" pitchFamily="34" charset="0"/>
              </a:rPr>
              <a:t>Sens du travail public, bon relationnel</a:t>
            </a:r>
          </a:p>
          <a:p>
            <a:r>
              <a:rPr lang="fr-FR" sz="1550" b="0" i="0" u="none" strike="noStrike" baseline="0" dirty="0">
                <a:solidFill>
                  <a:srgbClr val="23B9C8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</a:t>
            </a:r>
            <a:r>
              <a:rPr lang="fr-FR" sz="155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 Esprit d’équipe</a:t>
            </a:r>
            <a:r>
              <a:rPr lang="fr-FR" sz="155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fr-FR" sz="1550" b="0" i="0" u="none" strike="noStrike" baseline="0" dirty="0">
                <a:solidFill>
                  <a:srgbClr val="23B9C8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</a:t>
            </a:r>
            <a:r>
              <a:rPr lang="fr-FR" sz="15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sz="155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Polyvalence, capacité d’adaptation</a:t>
            </a:r>
          </a:p>
          <a:p>
            <a:r>
              <a:rPr lang="fr-FR" sz="1550" b="0" i="0" u="none" strike="noStrike" baseline="0" dirty="0">
                <a:solidFill>
                  <a:srgbClr val="23B9C8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</a:t>
            </a:r>
            <a:r>
              <a:rPr lang="fr-FR" sz="15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sz="155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Goût de la transmission et des activités ludiques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9BD45C5-9523-1421-BF48-10C260E9BC58}"/>
              </a:ext>
            </a:extLst>
          </p:cNvPr>
          <p:cNvSpPr/>
          <p:nvPr/>
        </p:nvSpPr>
        <p:spPr>
          <a:xfrm>
            <a:off x="0" y="-1"/>
            <a:ext cx="412789" cy="406401"/>
          </a:xfrm>
          <a:prstGeom prst="rect">
            <a:avLst/>
          </a:prstGeom>
          <a:solidFill>
            <a:srgbClr val="23B9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4E273FA-1F50-8E63-7CB7-67B09352A363}"/>
              </a:ext>
            </a:extLst>
          </p:cNvPr>
          <p:cNvSpPr txBox="1"/>
          <p:nvPr/>
        </p:nvSpPr>
        <p:spPr>
          <a:xfrm>
            <a:off x="412789" y="146283"/>
            <a:ext cx="756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</a:rPr>
              <a:t>La Communauté de Communes des Vallées d’Aigueblanche recrute pour </a:t>
            </a:r>
          </a:p>
          <a:p>
            <a:r>
              <a:rPr lang="fr-FR" b="1" dirty="0">
                <a:solidFill>
                  <a:srgbClr val="555046"/>
                </a:solidFill>
                <a:latin typeface="DINPro"/>
              </a:rPr>
              <a:t>Le Centre Aquatique du Morel</a:t>
            </a:r>
            <a:endParaRPr lang="fr-FR" dirty="0">
              <a:solidFill>
                <a:srgbClr val="555046"/>
              </a:solidFill>
              <a:latin typeface="DINPro" panose="020B0504020101020102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14085A9-73F7-17B3-F200-919006D32A45}"/>
              </a:ext>
            </a:extLst>
          </p:cNvPr>
          <p:cNvSpPr txBox="1"/>
          <p:nvPr/>
        </p:nvSpPr>
        <p:spPr>
          <a:xfrm>
            <a:off x="331509" y="1903549"/>
            <a:ext cx="3507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</a:rPr>
              <a:t> </a:t>
            </a:r>
            <a:r>
              <a:rPr lang="fr-FR" sz="1600" dirty="0">
                <a:solidFill>
                  <a:srgbClr val="23B9C8"/>
                </a:solidFill>
                <a:latin typeface="Gotham Rounded Medium" panose="02000000000000000000" pitchFamily="50" charset="0"/>
              </a:rPr>
              <a:t>SAVOIR-FAIRE/DIPLOMES REQUIS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59C848E-FDC1-B594-1EDF-0D6631A2AE6F}"/>
              </a:ext>
            </a:extLst>
          </p:cNvPr>
          <p:cNvSpPr txBox="1"/>
          <p:nvPr/>
        </p:nvSpPr>
        <p:spPr>
          <a:xfrm>
            <a:off x="331509" y="3098030"/>
            <a:ext cx="2381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</a:rPr>
              <a:t> </a:t>
            </a:r>
            <a:r>
              <a:rPr lang="fr-FR" sz="1600" dirty="0">
                <a:solidFill>
                  <a:srgbClr val="23B9C8"/>
                </a:solidFill>
                <a:latin typeface="Gotham Rounded Medium" panose="02000000000000000000" pitchFamily="50" charset="0"/>
              </a:rPr>
              <a:t>SAVOIR-ÊTRE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2CDCACD-E5BE-B7B8-A1F2-986F81ECC45E}"/>
              </a:ext>
            </a:extLst>
          </p:cNvPr>
          <p:cNvSpPr txBox="1"/>
          <p:nvPr/>
        </p:nvSpPr>
        <p:spPr>
          <a:xfrm>
            <a:off x="412788" y="5497861"/>
            <a:ext cx="902046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0" i="0" u="none" strike="noStrike" baseline="0" dirty="0">
                <a:solidFill>
                  <a:srgbClr val="23B9C8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</a:t>
            </a:r>
            <a:r>
              <a:rPr lang="fr-FR" sz="150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 </a:t>
            </a:r>
            <a:r>
              <a:rPr lang="fr-FR" sz="1500" dirty="0">
                <a:solidFill>
                  <a:srgbClr val="555046"/>
                </a:solidFill>
                <a:latin typeface="DINPro" panose="020B0504020101020102" pitchFamily="34" charset="0"/>
              </a:rPr>
              <a:t>Recrutement par voie statutaire, ouvert aux contractuels </a:t>
            </a:r>
            <a:endParaRPr lang="fr-FR" sz="1500" b="0" i="1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r-FR" sz="1500" b="0" i="0" u="none" strike="noStrike" baseline="0" dirty="0">
                <a:solidFill>
                  <a:srgbClr val="23B9C8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</a:t>
            </a:r>
            <a:r>
              <a:rPr lang="fr-FR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Horaires variable, </a:t>
            </a:r>
            <a:r>
              <a:rPr lang="fr-FR" sz="1500" dirty="0">
                <a:solidFill>
                  <a:srgbClr val="555046"/>
                </a:solidFill>
                <a:latin typeface="DINPro" panose="020B0504020101020102" pitchFamily="34" charset="0"/>
              </a:rPr>
              <a:t>Travail annualisé, en week-end et semaine.</a:t>
            </a:r>
            <a:endParaRPr lang="fr-FR" sz="1500" b="0" i="0" u="none" strike="noStrike" baseline="0" dirty="0">
              <a:solidFill>
                <a:srgbClr val="555046"/>
              </a:solidFill>
              <a:latin typeface="DINPro" panose="020B0504020101020102" pitchFamily="34" charset="0"/>
              <a:sym typeface="Wingdings 2" panose="05020102010507070707" pitchFamily="18" charset="2"/>
            </a:endParaRPr>
          </a:p>
          <a:p>
            <a:r>
              <a:rPr lang="fr-FR" sz="1500" b="0" i="0" u="none" strike="noStrike" baseline="0" dirty="0">
                <a:solidFill>
                  <a:srgbClr val="23B9C8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</a:t>
            </a:r>
            <a:r>
              <a:rPr lang="fr-FR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sz="1500" dirty="0">
                <a:solidFill>
                  <a:srgbClr val="555046"/>
                </a:solidFill>
                <a:latin typeface="DINPro" panose="020B0504020101020102" pitchFamily="34" charset="0"/>
              </a:rPr>
              <a:t>Soirées et dimanches ponctuels lors d’événements spécifiques</a:t>
            </a:r>
          </a:p>
          <a:p>
            <a:r>
              <a:rPr lang="fr-FR" sz="1500" b="0" i="0" u="none" strike="noStrike" baseline="0" dirty="0">
                <a:solidFill>
                  <a:srgbClr val="23B9C8"/>
                </a:solidFill>
                <a:latin typeface="DINPro" panose="020B0504020101020102" pitchFamily="34" charset="0"/>
                <a:sym typeface="Wingdings 2" panose="05020102010507070707" pitchFamily="18" charset="2"/>
              </a:rPr>
              <a:t></a:t>
            </a:r>
            <a:r>
              <a:rPr lang="fr-FR" sz="15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sz="1500" dirty="0">
                <a:solidFill>
                  <a:srgbClr val="555046"/>
                </a:solidFill>
                <a:latin typeface="DINPro" panose="020B0504020101020102" pitchFamily="34" charset="0"/>
              </a:rPr>
              <a:t>Rémunération : selon profil et expériences</a:t>
            </a:r>
          </a:p>
          <a:p>
            <a:r>
              <a:rPr lang="fr-FR" sz="1500" dirty="0">
                <a:solidFill>
                  <a:srgbClr val="555046"/>
                </a:solidFill>
                <a:latin typeface="DINPro" panose="020B0504020101020102" pitchFamily="34" charset="0"/>
              </a:rPr>
              <a:t> 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A2004077-37F3-F327-764A-F2A50A2E0EB0}"/>
              </a:ext>
            </a:extLst>
          </p:cNvPr>
          <p:cNvSpPr txBox="1"/>
          <p:nvPr/>
        </p:nvSpPr>
        <p:spPr>
          <a:xfrm>
            <a:off x="7018925" y="3955871"/>
            <a:ext cx="465495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</a:rPr>
              <a:t>CV + lettre motivation à adresser à :</a:t>
            </a:r>
          </a:p>
          <a:p>
            <a:endParaRPr lang="fr-FR" sz="500" b="0" i="0" u="none" strike="noStrike" baseline="0" dirty="0">
              <a:solidFill>
                <a:srgbClr val="000000"/>
              </a:solidFill>
              <a:latin typeface="DINPro" panose="020B0504020101020102" pitchFamily="34" charset="0"/>
            </a:endParaRPr>
          </a:p>
          <a:p>
            <a:r>
              <a:rPr lang="fr-FR" sz="1400" dirty="0">
                <a:solidFill>
                  <a:srgbClr val="555046"/>
                </a:solidFill>
                <a:latin typeface="DINPro" panose="020B0504020101020102" pitchFamily="34" charset="0"/>
              </a:rPr>
              <a:t>Céline DE MANAS </a:t>
            </a:r>
            <a:r>
              <a:rPr lang="fr-FR" sz="1400" dirty="0">
                <a:solidFill>
                  <a:srgbClr val="23B9C8"/>
                </a:solidFill>
                <a:latin typeface="DINPro" panose="020B0504020101020102" pitchFamily="34" charset="0"/>
              </a:rPr>
              <a:t>celine.demanas@ccva-savoie.com</a:t>
            </a:r>
          </a:p>
          <a:p>
            <a:r>
              <a:rPr lang="fr-FR" sz="140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</a:rPr>
              <a:t>Hubert </a:t>
            </a:r>
            <a:r>
              <a:rPr lang="fr-FR" sz="1400" b="0" i="0" u="none" strike="noStrike" baseline="0">
                <a:solidFill>
                  <a:srgbClr val="555046"/>
                </a:solidFill>
                <a:latin typeface="DINPro" panose="020B0504020101020102" pitchFamily="34" charset="0"/>
              </a:rPr>
              <a:t>NEVEU </a:t>
            </a:r>
            <a:r>
              <a:rPr lang="fr-FR" sz="1400" b="0" i="0" u="none" strike="noStrike" baseline="0">
                <a:solidFill>
                  <a:srgbClr val="23B9C8"/>
                </a:solidFill>
                <a:latin typeface="DINPro" panose="020B0504020101020102" pitchFamily="34" charset="0"/>
              </a:rPr>
              <a:t>hubert.neveu@</a:t>
            </a:r>
            <a:r>
              <a:rPr lang="fr-FR" sz="1400" b="0" i="0" u="none" strike="noStrike" baseline="0" dirty="0">
                <a:solidFill>
                  <a:srgbClr val="23B9C8"/>
                </a:solidFill>
                <a:latin typeface="DINPro" panose="020B0504020101020102" pitchFamily="34" charset="0"/>
              </a:rPr>
              <a:t>ccva-savoie.com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BD8E49C4-F024-D11D-3B71-AF7589589E50}"/>
              </a:ext>
            </a:extLst>
          </p:cNvPr>
          <p:cNvSpPr txBox="1"/>
          <p:nvPr/>
        </p:nvSpPr>
        <p:spPr>
          <a:xfrm>
            <a:off x="7018925" y="4834417"/>
            <a:ext cx="536825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r-FR" sz="1200" dirty="0">
              <a:solidFill>
                <a:srgbClr val="555046"/>
              </a:solidFill>
              <a:latin typeface="DINPro"/>
            </a:endParaRPr>
          </a:p>
          <a:p>
            <a:r>
              <a:rPr lang="fr-FR" sz="1200" b="0" i="0" u="none" strike="noStrike" baseline="0" dirty="0">
                <a:solidFill>
                  <a:srgbClr val="555046"/>
                </a:solidFill>
                <a:latin typeface="DINPro"/>
              </a:rPr>
              <a:t>L’offre détaillée sur notre </a:t>
            </a:r>
            <a:r>
              <a:rPr lang="fr-FR" sz="1200" b="0" i="0" strike="noStrike" baseline="0" dirty="0">
                <a:solidFill>
                  <a:srgbClr val="555046"/>
                </a:solidFill>
                <a:latin typeface="DINPro"/>
              </a:rPr>
              <a:t>site </a:t>
            </a:r>
            <a:r>
              <a:rPr lang="fr-FR" sz="1200" b="0" i="0" strike="noStrike" baseline="0" dirty="0">
                <a:solidFill>
                  <a:srgbClr val="23B9C8"/>
                </a:solidFill>
                <a:latin typeface="DINPro"/>
              </a:rPr>
              <a:t>www.ccva-savoie.com</a:t>
            </a:r>
            <a:endParaRPr lang="fr-FR">
              <a:latin typeface="DINPro"/>
            </a:endParaRPr>
          </a:p>
          <a:p>
            <a:r>
              <a:rPr lang="fr-FR" sz="1200" b="0" i="0" u="none" strike="noStrike" baseline="0" dirty="0">
                <a:solidFill>
                  <a:srgbClr val="555046"/>
                </a:solidFill>
                <a:latin typeface="DINPro"/>
              </a:rPr>
              <a:t>Adresse postale :</a:t>
            </a:r>
            <a:r>
              <a:rPr lang="fr-FR" sz="1200" dirty="0">
                <a:solidFill>
                  <a:srgbClr val="555046"/>
                </a:solidFill>
                <a:latin typeface="DINPro"/>
              </a:rPr>
              <a:t> </a:t>
            </a:r>
            <a:endParaRPr lang="fr-FR" sz="1200" b="0" i="0" u="none" strike="noStrike" baseline="0" dirty="0">
              <a:solidFill>
                <a:srgbClr val="555046"/>
              </a:solidFill>
              <a:latin typeface="DINPro" panose="020B0504020101020102" pitchFamily="34" charset="0"/>
            </a:endParaRPr>
          </a:p>
          <a:p>
            <a:r>
              <a:rPr lang="fr-FR" sz="120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</a:rPr>
              <a:t>Communauté de Communes Vallées d’Aigueblanche </a:t>
            </a:r>
          </a:p>
          <a:p>
            <a:r>
              <a:rPr lang="fr-FR" sz="120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</a:rPr>
              <a:t>40</a:t>
            </a:r>
            <a:r>
              <a:rPr lang="fr-FR" sz="1200" dirty="0">
                <a:solidFill>
                  <a:srgbClr val="555046"/>
                </a:solidFill>
                <a:latin typeface="DINPro" panose="020B0504020101020102" pitchFamily="34" charset="0"/>
              </a:rPr>
              <a:t>, c</a:t>
            </a:r>
            <a:r>
              <a:rPr lang="fr-FR" sz="1200" b="0" i="0" u="none" strike="noStrike" baseline="0" dirty="0">
                <a:solidFill>
                  <a:srgbClr val="555046"/>
                </a:solidFill>
                <a:latin typeface="DINPro" panose="020B0504020101020102" pitchFamily="34" charset="0"/>
              </a:rPr>
              <a:t>hemin des Loisirs 73260 Grand-Aigueblanche </a:t>
            </a:r>
            <a:endParaRPr lang="fr-FR" sz="1200" dirty="0">
              <a:solidFill>
                <a:srgbClr val="555046"/>
              </a:solidFill>
              <a:latin typeface="DINPro" panose="020B0504020101020102" pitchFamily="34" charset="0"/>
            </a:endParaRPr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91B7D3B1-D886-3CFF-1CF3-D642DD648698}"/>
              </a:ext>
            </a:extLst>
          </p:cNvPr>
          <p:cNvGrpSpPr/>
          <p:nvPr/>
        </p:nvGrpSpPr>
        <p:grpSpPr>
          <a:xfrm>
            <a:off x="6884504" y="3369711"/>
            <a:ext cx="268842" cy="268842"/>
            <a:chOff x="5961579" y="3484649"/>
            <a:chExt cx="268842" cy="268842"/>
          </a:xfrm>
        </p:grpSpPr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FFC5567B-4DC3-6DDF-2B8F-8915E4C286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61579" y="3501901"/>
              <a:ext cx="268842" cy="0"/>
            </a:xfrm>
            <a:prstGeom prst="line">
              <a:avLst/>
            </a:prstGeom>
            <a:ln w="38100">
              <a:solidFill>
                <a:srgbClr val="555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B0290E07-CBF3-B6E0-8298-BD39D5042B36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849819" y="3619070"/>
              <a:ext cx="268842" cy="0"/>
            </a:xfrm>
            <a:prstGeom prst="line">
              <a:avLst/>
            </a:prstGeom>
            <a:ln w="38100">
              <a:solidFill>
                <a:srgbClr val="555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27FC8A59-1120-3962-6745-B404A26BAF1B}"/>
              </a:ext>
            </a:extLst>
          </p:cNvPr>
          <p:cNvGrpSpPr/>
          <p:nvPr/>
        </p:nvGrpSpPr>
        <p:grpSpPr>
          <a:xfrm rot="5400000" flipH="1">
            <a:off x="11180973" y="3571103"/>
            <a:ext cx="268842" cy="268842"/>
            <a:chOff x="5961579" y="3484649"/>
            <a:chExt cx="268842" cy="268842"/>
          </a:xfrm>
        </p:grpSpPr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8FF4DFD2-7521-7A9C-126A-988E6DC366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61579" y="3501901"/>
              <a:ext cx="268842" cy="0"/>
            </a:xfrm>
            <a:prstGeom prst="line">
              <a:avLst/>
            </a:prstGeom>
            <a:ln w="38100">
              <a:solidFill>
                <a:srgbClr val="555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346E7303-3DAB-108E-455D-E02E1B411FF9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849819" y="3619070"/>
              <a:ext cx="268842" cy="0"/>
            </a:xfrm>
            <a:prstGeom prst="line">
              <a:avLst/>
            </a:prstGeom>
            <a:ln w="38100">
              <a:solidFill>
                <a:srgbClr val="5550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15154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1D0BE9A9683546943D08C20F8C3632" ma:contentTypeVersion="18" ma:contentTypeDescription="Crée un document." ma:contentTypeScope="" ma:versionID="463fbcd434f98be3a8220e9beaf7d863">
  <xsd:schema xmlns:xsd="http://www.w3.org/2001/XMLSchema" xmlns:xs="http://www.w3.org/2001/XMLSchema" xmlns:p="http://schemas.microsoft.com/office/2006/metadata/properties" xmlns:ns2="d54f92e2-d25e-4379-a82d-c2d4f024eaa9" xmlns:ns3="0064b350-c839-4dc0-b305-5f72fe858976" targetNamespace="http://schemas.microsoft.com/office/2006/metadata/properties" ma:root="true" ma:fieldsID="2c62ffcc9a262f95bc8011d99e9c3fd6" ns2:_="" ns3:_="">
    <xsd:import namespace="d54f92e2-d25e-4379-a82d-c2d4f024eaa9"/>
    <xsd:import namespace="0064b350-c839-4dc0-b305-5f72fe8589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f92e2-d25e-4379-a82d-c2d4f024ea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eb42f8b5-4d03-4c18-ba21-069f4cb5d7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4b350-c839-4dc0-b305-5f72fe85897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246cac5-b46f-47c4-9da1-b30faa163ccc}" ma:internalName="TaxCatchAll" ma:showField="CatchAllData" ma:web="0064b350-c839-4dc0-b305-5f72fe8589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064b350-c839-4dc0-b305-5f72fe858976">
      <UserInfo>
        <DisplayName>Céline DE MANAS</DisplayName>
        <AccountId>98</AccountId>
        <AccountType/>
      </UserInfo>
      <UserInfo>
        <DisplayName>Peggy MALUCHET</DisplayName>
        <AccountId>511</AccountId>
        <AccountType/>
      </UserInfo>
    </SharedWithUsers>
    <TaxCatchAll xmlns="0064b350-c839-4dc0-b305-5f72fe858976" xsi:nil="true"/>
    <lcf76f155ced4ddcb4097134ff3c332f xmlns="d54f92e2-d25e-4379-a82d-c2d4f024eaa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C9C86A-FD34-4A1F-82ED-4EED014733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4f92e2-d25e-4379-a82d-c2d4f024eaa9"/>
    <ds:schemaRef ds:uri="0064b350-c839-4dc0-b305-5f72fe8589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DEAABB-EF76-4F46-A299-5ECC909D90FF}">
  <ds:schemaRefs>
    <ds:schemaRef ds:uri="http://purl.org/dc/terms/"/>
    <ds:schemaRef ds:uri="http://schemas.microsoft.com/office/infopath/2007/PartnerControls"/>
    <ds:schemaRef ds:uri="0064b350-c839-4dc0-b305-5f72fe858976"/>
    <ds:schemaRef ds:uri="http://schemas.microsoft.com/office/2006/documentManagement/types"/>
    <ds:schemaRef ds:uri="d54f92e2-d25e-4379-a82d-c2d4f024eaa9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253DA65-29E6-4608-82D5-4751C9B468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291</Words>
  <Application>Microsoft Office PowerPoint</Application>
  <PresentationFormat>Grand écran</PresentationFormat>
  <Paragraphs>48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DIN Pro Regular</vt:lpstr>
      <vt:lpstr>DINPro</vt:lpstr>
      <vt:lpstr>Gotham Rounded Bold</vt:lpstr>
      <vt:lpstr>Gotham Rounded Medium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Xavier Mathex</dc:creator>
  <cp:lastModifiedBy>CCVA - Céline DE MANAS</cp:lastModifiedBy>
  <cp:revision>52</cp:revision>
  <dcterms:created xsi:type="dcterms:W3CDTF">2023-10-11T13:59:58Z</dcterms:created>
  <dcterms:modified xsi:type="dcterms:W3CDTF">2024-03-22T15:13:14Z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0x010100E71D0BE9A9683546943D08C20F8C3632</vt:lpwstr>
  </property>
  <property fmtid="{D5CDD505-2E9C-101B-9397-08002B2CF9AE}" pid="3" name="MediaServiceImageTags">
    <vt:lpwstr/>
  </property>
</Properties>
</file>